
<file path=[Content_Types].xml><?xml version="1.0" encoding="utf-8"?>
<Types xmlns="http://schemas.openxmlformats.org/package/2006/content-types">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2018A50-BC40-4B90-924C-4E4F996FFBB8}">
  <a:tblStyle styleId="{B2018A50-BC40-4B90-924C-4E4F996FFBB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50BD214-E2BF-4746-8A83-5609BCC5E662}"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daf768688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daf768688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daf768688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daf768688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3daf768688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3daf768688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daca90112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daca90112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daca901124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daca901124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daf768688f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daf768688f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see centrifugal stiffening for some modes of vibration, but we also observe the natural frequencies decreasing with higher modes. This is different from when we ran the simulation with isotropic material properties, where all modes showed centrifugal stiffening. </a:t>
            </a:r>
            <a:br>
              <a:rPr lang="en"/>
            </a:br>
            <a:br>
              <a:rPr lang="en"/>
            </a:br>
            <a:r>
              <a:rPr lang="en"/>
              <a:t>EO = Engine Order, which is basically the frequency that the turbine blade may feel. For example, an engine order of 30 could represent the turbine blade feeling 30 ‘puffs’ of air per second as the 30 blade disk spins behind another set of blades.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daf768688f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daf768688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daf768688f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daf768688f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9a7216280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9a7216280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daca901124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daca901124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daca9011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daca9011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daca901124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daca901124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3daca90112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3daca90112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daca90112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daca90112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daf768688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daf768688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daf76868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daf76868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daf768688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daf768688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68b1c857463725e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68b1c857463725e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daf768688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daf768688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originally tried fully anisotropic material properties that were temperature dependent, but had convergence issues and swapped to using engineering constants.</a:t>
            </a:r>
            <a:br>
              <a:rPr lang="en"/>
            </a:br>
            <a:br>
              <a:rPr lang="en"/>
            </a:br>
            <a:r>
              <a:rPr lang="en"/>
              <a:t>E1, E2, and E3 are the same, but this is an anisotropic material because the shear modulus, G, does not follow the normal isotropic relationship.</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19.png"/><Relationship Id="rId7" Type="http://schemas.openxmlformats.org/officeDocument/2006/relationships/image" Target="../media/image9.png"/><Relationship Id="rId8"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gif"/><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gif"/><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gi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s://www.stringsbymail.com/articles/guitar-strings-order-e-a-d-g-b-e-and-tuning-method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Multiphysics Simulation of a Gas Turbine Blade</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a:bodyPr>
          <a:lstStyle/>
          <a:p>
            <a:pPr indent="0" lvl="0" marL="0" rtl="0" algn="ctr">
              <a:spcBef>
                <a:spcPts val="0"/>
              </a:spcBef>
              <a:spcAft>
                <a:spcPts val="0"/>
              </a:spcAft>
              <a:buNone/>
            </a:pPr>
            <a:r>
              <a:rPr lang="en"/>
              <a:t>Nolan Chanda, Ethan Johnson, Jimmy Pare, Camden Piper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Steps</a:t>
            </a:r>
            <a:endParaRPr/>
          </a:p>
        </p:txBody>
      </p:sp>
      <p:sp>
        <p:nvSpPr>
          <p:cNvPr id="120" name="Google Shape;12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First a static loading step to preload and stiffen the blade, and then a frequency step. </a:t>
            </a:r>
            <a:endParaRPr/>
          </a:p>
        </p:txBody>
      </p:sp>
      <p:pic>
        <p:nvPicPr>
          <p:cNvPr id="121" name="Google Shape;121;p22"/>
          <p:cNvPicPr preferRelativeResize="0"/>
          <p:nvPr/>
        </p:nvPicPr>
        <p:blipFill>
          <a:blip r:embed="rId3">
            <a:alphaModFix/>
          </a:blip>
          <a:stretch>
            <a:fillRect/>
          </a:stretch>
        </p:blipFill>
        <p:spPr>
          <a:xfrm>
            <a:off x="1295650" y="2176725"/>
            <a:ext cx="6749550" cy="2141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Interaction</a:t>
            </a:r>
            <a:endParaRPr/>
          </a:p>
        </p:txBody>
      </p:sp>
      <p:pic>
        <p:nvPicPr>
          <p:cNvPr id="127" name="Google Shape;127;p23"/>
          <p:cNvPicPr preferRelativeResize="0"/>
          <p:nvPr/>
        </p:nvPicPr>
        <p:blipFill>
          <a:blip r:embed="rId3">
            <a:alphaModFix/>
          </a:blip>
          <a:stretch>
            <a:fillRect/>
          </a:stretch>
        </p:blipFill>
        <p:spPr>
          <a:xfrm>
            <a:off x="1466775" y="1447050"/>
            <a:ext cx="6118601" cy="2784250"/>
          </a:xfrm>
          <a:prstGeom prst="rect">
            <a:avLst/>
          </a:prstGeom>
          <a:noFill/>
          <a:ln>
            <a:noFill/>
          </a:ln>
        </p:spPr>
      </p:pic>
      <p:cxnSp>
        <p:nvCxnSpPr>
          <p:cNvPr id="128" name="Google Shape;128;p23"/>
          <p:cNvCxnSpPr/>
          <p:nvPr/>
        </p:nvCxnSpPr>
        <p:spPr>
          <a:xfrm flipH="1">
            <a:off x="4845275" y="1204550"/>
            <a:ext cx="294600" cy="708000"/>
          </a:xfrm>
          <a:prstGeom prst="straightConnector1">
            <a:avLst/>
          </a:prstGeom>
          <a:noFill/>
          <a:ln cap="flat" cmpd="sng" w="9525">
            <a:solidFill>
              <a:srgbClr val="FF0000"/>
            </a:solidFill>
            <a:prstDash val="solid"/>
            <a:round/>
            <a:headEnd len="med" w="med" type="none"/>
            <a:tailEnd len="med" w="med" type="triangle"/>
          </a:ln>
        </p:spPr>
      </p:cxnSp>
      <p:sp>
        <p:nvSpPr>
          <p:cNvPr id="129" name="Google Shape;129;p23"/>
          <p:cNvSpPr txBox="1"/>
          <p:nvPr/>
        </p:nvSpPr>
        <p:spPr>
          <a:xfrm>
            <a:off x="4788950" y="640575"/>
            <a:ext cx="1873800" cy="52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Surface to surface hard contact, penalty of 0.3</a:t>
            </a:r>
            <a:endParaRPr sz="1000">
              <a:solidFill>
                <a:schemeClr val="dk2"/>
              </a:solidFill>
            </a:endParaRPr>
          </a:p>
        </p:txBody>
      </p:sp>
      <p:cxnSp>
        <p:nvCxnSpPr>
          <p:cNvPr id="130" name="Google Shape;130;p23"/>
          <p:cNvCxnSpPr/>
          <p:nvPr/>
        </p:nvCxnSpPr>
        <p:spPr>
          <a:xfrm rot="10800000">
            <a:off x="5848125" y="2821300"/>
            <a:ext cx="1096500" cy="557700"/>
          </a:xfrm>
          <a:prstGeom prst="straightConnector1">
            <a:avLst/>
          </a:prstGeom>
          <a:noFill/>
          <a:ln cap="flat" cmpd="sng" w="9525">
            <a:solidFill>
              <a:srgbClr val="FF0000"/>
            </a:solidFill>
            <a:prstDash val="solid"/>
            <a:round/>
            <a:headEnd len="med" w="med" type="none"/>
            <a:tailEnd len="med" w="med" type="triangle"/>
          </a:ln>
        </p:spPr>
      </p:cxnSp>
      <p:sp>
        <p:nvSpPr>
          <p:cNvPr id="131" name="Google Shape;131;p23"/>
          <p:cNvSpPr txBox="1"/>
          <p:nvPr/>
        </p:nvSpPr>
        <p:spPr>
          <a:xfrm>
            <a:off x="6781700" y="3466725"/>
            <a:ext cx="1980300" cy="49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Distributed coupling to RP at origin.</a:t>
            </a:r>
            <a:endParaRPr sz="10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Loading Cases and BCs</a:t>
            </a:r>
            <a:endParaRPr/>
          </a:p>
        </p:txBody>
      </p:sp>
      <p:pic>
        <p:nvPicPr>
          <p:cNvPr id="137" name="Google Shape;137;p24"/>
          <p:cNvPicPr preferRelativeResize="0"/>
          <p:nvPr/>
        </p:nvPicPr>
        <p:blipFill>
          <a:blip r:embed="rId3">
            <a:alphaModFix/>
          </a:blip>
          <a:stretch>
            <a:fillRect/>
          </a:stretch>
        </p:blipFill>
        <p:spPr>
          <a:xfrm>
            <a:off x="903800" y="1854575"/>
            <a:ext cx="5226625" cy="2988375"/>
          </a:xfrm>
          <a:prstGeom prst="rect">
            <a:avLst/>
          </a:prstGeom>
          <a:noFill/>
          <a:ln>
            <a:noFill/>
          </a:ln>
        </p:spPr>
      </p:pic>
      <p:graphicFrame>
        <p:nvGraphicFramePr>
          <p:cNvPr id="138" name="Google Shape;138;p24"/>
          <p:cNvGraphicFramePr/>
          <p:nvPr/>
        </p:nvGraphicFramePr>
        <p:xfrm>
          <a:off x="4959400" y="658100"/>
          <a:ext cx="3000000" cy="3000000"/>
        </p:xfrm>
        <a:graphic>
          <a:graphicData uri="http://schemas.openxmlformats.org/drawingml/2006/table">
            <a:tbl>
              <a:tblPr>
                <a:noFill/>
                <a:tableStyleId>{650BD214-E2BF-4746-8A83-5609BCC5E662}</a:tableStyleId>
              </a:tblPr>
              <a:tblGrid>
                <a:gridCol w="1228725"/>
                <a:gridCol w="1123950"/>
              </a:tblGrid>
              <a:tr h="200025">
                <a:tc>
                  <a:txBody>
                    <a:bodyPr/>
                    <a:lstStyle/>
                    <a:p>
                      <a:pPr indent="0" lvl="0" marL="0" rtl="0" algn="l">
                        <a:spcBef>
                          <a:spcPts val="0"/>
                        </a:spcBef>
                        <a:spcAft>
                          <a:spcPts val="0"/>
                        </a:spcAft>
                        <a:buNone/>
                      </a:pPr>
                      <a:r>
                        <a:t/>
                      </a:r>
                      <a:endParaRPr/>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c>
                  <a:txBody>
                    <a:bodyPr/>
                    <a:lstStyle/>
                    <a:p>
                      <a:pPr indent="0" lvl="0" marL="0" rtl="0" algn="l">
                        <a:lnSpc>
                          <a:spcPct val="115000"/>
                        </a:lnSpc>
                        <a:spcBef>
                          <a:spcPts val="0"/>
                        </a:spcBef>
                        <a:spcAft>
                          <a:spcPts val="0"/>
                        </a:spcAft>
                        <a:buNone/>
                      </a:pPr>
                      <a:r>
                        <a:rPr lang="en" sz="1000"/>
                        <a:t>RPM</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00025">
                <a:tc>
                  <a:txBody>
                    <a:bodyPr/>
                    <a:lstStyle/>
                    <a:p>
                      <a:pPr indent="0" lvl="0" marL="0" rtl="0" algn="l">
                        <a:lnSpc>
                          <a:spcPct val="115000"/>
                        </a:lnSpc>
                        <a:spcBef>
                          <a:spcPts val="0"/>
                        </a:spcBef>
                        <a:spcAft>
                          <a:spcPts val="0"/>
                        </a:spcAft>
                        <a:buNone/>
                      </a:pPr>
                      <a:r>
                        <a:rPr lang="en" sz="1000"/>
                        <a:t>Rest (off)</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c>
                  <a:txBody>
                    <a:bodyPr/>
                    <a:lstStyle/>
                    <a:p>
                      <a:pPr indent="0" lvl="0" marL="0" rtl="0" algn="r">
                        <a:lnSpc>
                          <a:spcPct val="115000"/>
                        </a:lnSpc>
                        <a:spcBef>
                          <a:spcPts val="0"/>
                        </a:spcBef>
                        <a:spcAft>
                          <a:spcPts val="0"/>
                        </a:spcAft>
                        <a:buNone/>
                      </a:pPr>
                      <a:r>
                        <a:rPr lang="en" sz="1000"/>
                        <a:t>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00025">
                <a:tc>
                  <a:txBody>
                    <a:bodyPr/>
                    <a:lstStyle/>
                    <a:p>
                      <a:pPr indent="0" lvl="0" marL="0" rtl="0" algn="l">
                        <a:lnSpc>
                          <a:spcPct val="115000"/>
                        </a:lnSpc>
                        <a:spcBef>
                          <a:spcPts val="0"/>
                        </a:spcBef>
                        <a:spcAft>
                          <a:spcPts val="0"/>
                        </a:spcAft>
                        <a:buNone/>
                      </a:pPr>
                      <a:r>
                        <a:rPr lang="en" sz="1000"/>
                        <a:t>Idle</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c>
                  <a:txBody>
                    <a:bodyPr/>
                    <a:lstStyle/>
                    <a:p>
                      <a:pPr indent="0" lvl="0" marL="0" rtl="0" algn="r">
                        <a:lnSpc>
                          <a:spcPct val="115000"/>
                        </a:lnSpc>
                        <a:spcBef>
                          <a:spcPts val="0"/>
                        </a:spcBef>
                        <a:spcAft>
                          <a:spcPts val="0"/>
                        </a:spcAft>
                        <a:buNone/>
                      </a:pPr>
                      <a:r>
                        <a:rPr lang="en" sz="1000"/>
                        <a:t>3,500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00025">
                <a:tc>
                  <a:txBody>
                    <a:bodyPr/>
                    <a:lstStyle/>
                    <a:p>
                      <a:pPr indent="0" lvl="0" marL="0" rtl="0" algn="l">
                        <a:lnSpc>
                          <a:spcPct val="115000"/>
                        </a:lnSpc>
                        <a:spcBef>
                          <a:spcPts val="0"/>
                        </a:spcBef>
                        <a:spcAft>
                          <a:spcPts val="0"/>
                        </a:spcAft>
                        <a:buNone/>
                      </a:pPr>
                      <a:r>
                        <a:rPr lang="en" sz="1000"/>
                        <a:t>Cruise</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c>
                  <a:txBody>
                    <a:bodyPr/>
                    <a:lstStyle/>
                    <a:p>
                      <a:pPr indent="0" lvl="0" marL="0" rtl="0" algn="r">
                        <a:lnSpc>
                          <a:spcPct val="115000"/>
                        </a:lnSpc>
                        <a:spcBef>
                          <a:spcPts val="0"/>
                        </a:spcBef>
                        <a:spcAft>
                          <a:spcPts val="0"/>
                        </a:spcAft>
                        <a:buNone/>
                      </a:pPr>
                      <a:r>
                        <a:rPr lang="en" sz="1000"/>
                        <a:t>10,500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00025">
                <a:tc>
                  <a:txBody>
                    <a:bodyPr/>
                    <a:lstStyle/>
                    <a:p>
                      <a:pPr indent="0" lvl="0" marL="0" rtl="0" algn="l">
                        <a:lnSpc>
                          <a:spcPct val="115000"/>
                        </a:lnSpc>
                        <a:spcBef>
                          <a:spcPts val="0"/>
                        </a:spcBef>
                        <a:spcAft>
                          <a:spcPts val="0"/>
                        </a:spcAft>
                        <a:buNone/>
                      </a:pPr>
                      <a:r>
                        <a:rPr lang="en" sz="1000"/>
                        <a:t>Max Power</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c>
                  <a:txBody>
                    <a:bodyPr/>
                    <a:lstStyle/>
                    <a:p>
                      <a:pPr indent="0" lvl="0" marL="0" rtl="0" algn="r">
                        <a:lnSpc>
                          <a:spcPct val="115000"/>
                        </a:lnSpc>
                        <a:spcBef>
                          <a:spcPts val="0"/>
                        </a:spcBef>
                        <a:spcAft>
                          <a:spcPts val="0"/>
                        </a:spcAft>
                        <a:buNone/>
                      </a:pPr>
                      <a:r>
                        <a:rPr lang="en" sz="1000"/>
                        <a:t>13,500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00025">
                <a:tc>
                  <a:txBody>
                    <a:bodyPr/>
                    <a:lstStyle/>
                    <a:p>
                      <a:pPr indent="0" lvl="0" marL="0" rtl="0" algn="l">
                        <a:lnSpc>
                          <a:spcPct val="115000"/>
                        </a:lnSpc>
                        <a:spcBef>
                          <a:spcPts val="0"/>
                        </a:spcBef>
                        <a:spcAft>
                          <a:spcPts val="0"/>
                        </a:spcAft>
                        <a:buNone/>
                      </a:pPr>
                      <a:r>
                        <a:rPr lang="en" sz="1000"/>
                        <a:t>Overspeed</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c>
                  <a:txBody>
                    <a:bodyPr/>
                    <a:lstStyle/>
                    <a:p>
                      <a:pPr indent="0" lvl="0" marL="0" rtl="0" algn="r">
                        <a:lnSpc>
                          <a:spcPct val="115000"/>
                        </a:lnSpc>
                        <a:spcBef>
                          <a:spcPts val="0"/>
                        </a:spcBef>
                        <a:spcAft>
                          <a:spcPts val="0"/>
                        </a:spcAft>
                        <a:buNone/>
                      </a:pPr>
                      <a:r>
                        <a:rPr lang="en" sz="1000"/>
                        <a:t>15,000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bl>
          </a:graphicData>
        </a:graphic>
      </p:graphicFrame>
      <p:graphicFrame>
        <p:nvGraphicFramePr>
          <p:cNvPr id="139" name="Google Shape;139;p24"/>
          <p:cNvGraphicFramePr/>
          <p:nvPr/>
        </p:nvGraphicFramePr>
        <p:xfrm>
          <a:off x="7416675" y="658100"/>
          <a:ext cx="3000000" cy="3000000"/>
        </p:xfrm>
        <a:graphic>
          <a:graphicData uri="http://schemas.openxmlformats.org/drawingml/2006/table">
            <a:tbl>
              <a:tblPr>
                <a:noFill/>
                <a:tableStyleId>{650BD214-E2BF-4746-8A83-5609BCC5E662}</a:tableStyleId>
              </a:tblPr>
              <a:tblGrid>
                <a:gridCol w="1274300"/>
              </a:tblGrid>
              <a:tr h="251450">
                <a:tc>
                  <a:txBody>
                    <a:bodyPr/>
                    <a:lstStyle/>
                    <a:p>
                      <a:pPr indent="0" lvl="0" marL="0" rtl="0" algn="l">
                        <a:lnSpc>
                          <a:spcPct val="115000"/>
                        </a:lnSpc>
                        <a:spcBef>
                          <a:spcPts val="0"/>
                        </a:spcBef>
                        <a:spcAft>
                          <a:spcPts val="0"/>
                        </a:spcAft>
                        <a:buNone/>
                      </a:pPr>
                      <a:r>
                        <a:rPr lang="en" sz="1000"/>
                        <a:t>Temperature [C]</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18300">
                <a:tc>
                  <a:txBody>
                    <a:bodyPr/>
                    <a:lstStyle/>
                    <a:p>
                      <a:pPr indent="0" lvl="0" marL="0" rtl="0" algn="r">
                        <a:lnSpc>
                          <a:spcPct val="115000"/>
                        </a:lnSpc>
                        <a:spcBef>
                          <a:spcPts val="0"/>
                        </a:spcBef>
                        <a:spcAft>
                          <a:spcPts val="0"/>
                        </a:spcAft>
                        <a:buNone/>
                      </a:pPr>
                      <a:r>
                        <a:rPr lang="en" sz="1000"/>
                        <a:t>38</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18300">
                <a:tc>
                  <a:txBody>
                    <a:bodyPr/>
                    <a:lstStyle/>
                    <a:p>
                      <a:pPr indent="0" lvl="0" marL="0" rtl="0" algn="r">
                        <a:lnSpc>
                          <a:spcPct val="115000"/>
                        </a:lnSpc>
                        <a:spcBef>
                          <a:spcPts val="0"/>
                        </a:spcBef>
                        <a:spcAft>
                          <a:spcPts val="0"/>
                        </a:spcAft>
                        <a:buNone/>
                      </a:pPr>
                      <a:r>
                        <a:rPr lang="en" sz="1000"/>
                        <a:t>200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18300">
                <a:tc>
                  <a:txBody>
                    <a:bodyPr/>
                    <a:lstStyle/>
                    <a:p>
                      <a:pPr indent="0" lvl="0" marL="0" rtl="0" algn="r">
                        <a:lnSpc>
                          <a:spcPct val="115000"/>
                        </a:lnSpc>
                        <a:spcBef>
                          <a:spcPts val="0"/>
                        </a:spcBef>
                        <a:spcAft>
                          <a:spcPts val="0"/>
                        </a:spcAft>
                        <a:buNone/>
                      </a:pPr>
                      <a:r>
                        <a:rPr lang="en" sz="1000"/>
                        <a:t>550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18300">
                <a:tc>
                  <a:txBody>
                    <a:bodyPr/>
                    <a:lstStyle/>
                    <a:p>
                      <a:pPr indent="0" lvl="0" marL="0" rtl="0" algn="r">
                        <a:lnSpc>
                          <a:spcPct val="115000"/>
                        </a:lnSpc>
                        <a:spcBef>
                          <a:spcPts val="0"/>
                        </a:spcBef>
                        <a:spcAft>
                          <a:spcPts val="0"/>
                        </a:spcAft>
                        <a:buNone/>
                      </a:pPr>
                      <a:r>
                        <a:rPr lang="en" sz="1000"/>
                        <a:t>750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r h="218300">
                <a:tc>
                  <a:txBody>
                    <a:bodyPr/>
                    <a:lstStyle/>
                    <a:p>
                      <a:pPr indent="0" lvl="0" marL="0" rtl="0" algn="r">
                        <a:lnSpc>
                          <a:spcPct val="115000"/>
                        </a:lnSpc>
                        <a:spcBef>
                          <a:spcPts val="0"/>
                        </a:spcBef>
                        <a:spcAft>
                          <a:spcPts val="0"/>
                        </a:spcAft>
                        <a:buNone/>
                      </a:pPr>
                      <a:r>
                        <a:rPr lang="en" sz="1000"/>
                        <a:t>850</a:t>
                      </a:r>
                      <a:endParaRPr sz="1000"/>
                    </a:p>
                  </a:txBody>
                  <a:tcPr marT="19050" marB="19050" marR="28575" marL="28575" anchor="b">
                    <a:lnL cap="flat" cmpd="sng" w="6350">
                      <a:solidFill>
                        <a:srgbClr val="CCCCCC"/>
                      </a:solidFill>
                      <a:prstDash val="solid"/>
                      <a:round/>
                      <a:headEnd len="sm" w="sm" type="none"/>
                      <a:tailEnd len="sm" w="sm" type="none"/>
                    </a:lnL>
                    <a:lnR cap="flat" cmpd="sng" w="6350">
                      <a:solidFill>
                        <a:srgbClr val="CCCCCC"/>
                      </a:solidFill>
                      <a:prstDash val="solid"/>
                      <a:round/>
                      <a:headEnd len="sm" w="sm" type="none"/>
                      <a:tailEnd len="sm" w="sm" type="none"/>
                    </a:lnR>
                    <a:lnT cap="flat" cmpd="sng" w="6350">
                      <a:solidFill>
                        <a:srgbClr val="CCCCCC"/>
                      </a:solidFill>
                      <a:prstDash val="solid"/>
                      <a:round/>
                      <a:headEnd len="sm" w="sm" type="none"/>
                      <a:tailEnd len="sm" w="sm" type="none"/>
                    </a:lnT>
                    <a:lnB cap="flat" cmpd="sng" w="6350">
                      <a:solidFill>
                        <a:srgbClr val="CCCCCC"/>
                      </a:solidFill>
                      <a:prstDash val="solid"/>
                      <a:round/>
                      <a:headEnd len="sm" w="sm" type="none"/>
                      <a:tailEnd len="sm" w="sm" type="none"/>
                    </a:lnB>
                    <a:solidFill>
                      <a:srgbClr val="FFF2CC"/>
                    </a:solidFill>
                  </a:tcPr>
                </a:tc>
              </a:tr>
            </a:tbl>
          </a:graphicData>
        </a:graphic>
      </p:graphicFrame>
      <p:cxnSp>
        <p:nvCxnSpPr>
          <p:cNvPr id="140" name="Google Shape;140;p24"/>
          <p:cNvCxnSpPr/>
          <p:nvPr/>
        </p:nvCxnSpPr>
        <p:spPr>
          <a:xfrm>
            <a:off x="4572000" y="2757950"/>
            <a:ext cx="1341300" cy="559800"/>
          </a:xfrm>
          <a:prstGeom prst="straightConnector1">
            <a:avLst/>
          </a:prstGeom>
          <a:noFill/>
          <a:ln cap="flat" cmpd="sng" w="9525">
            <a:solidFill>
              <a:srgbClr val="FF0000"/>
            </a:solidFill>
            <a:prstDash val="solid"/>
            <a:round/>
            <a:headEnd len="med" w="med" type="none"/>
            <a:tailEnd len="med" w="med" type="triangle"/>
          </a:ln>
        </p:spPr>
      </p:cxnSp>
      <p:sp>
        <p:nvSpPr>
          <p:cNvPr id="141" name="Google Shape;141;p24"/>
          <p:cNvSpPr txBox="1"/>
          <p:nvPr/>
        </p:nvSpPr>
        <p:spPr>
          <a:xfrm>
            <a:off x="5891825" y="3541250"/>
            <a:ext cx="2218200" cy="8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Rotational body force applied to whole assembly</a:t>
            </a:r>
            <a:endParaRPr sz="1000">
              <a:solidFill>
                <a:schemeClr val="dk2"/>
              </a:solidFill>
            </a:endParaRPr>
          </a:p>
        </p:txBody>
      </p:sp>
      <p:sp>
        <p:nvSpPr>
          <p:cNvPr id="142" name="Google Shape;142;p24"/>
          <p:cNvSpPr txBox="1"/>
          <p:nvPr/>
        </p:nvSpPr>
        <p:spPr>
          <a:xfrm>
            <a:off x="410700" y="2151550"/>
            <a:ext cx="1633500" cy="4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Encastre RP at origin.</a:t>
            </a:r>
            <a:endParaRPr sz="1000">
              <a:solidFill>
                <a:schemeClr val="dk2"/>
              </a:solidFill>
            </a:endParaRPr>
          </a:p>
        </p:txBody>
      </p:sp>
      <p:cxnSp>
        <p:nvCxnSpPr>
          <p:cNvPr id="143" name="Google Shape;143;p24"/>
          <p:cNvCxnSpPr/>
          <p:nvPr/>
        </p:nvCxnSpPr>
        <p:spPr>
          <a:xfrm flipH="1" rot="10800000">
            <a:off x="1781075" y="3202875"/>
            <a:ext cx="1015200" cy="889800"/>
          </a:xfrm>
          <a:prstGeom prst="straightConnector1">
            <a:avLst/>
          </a:prstGeom>
          <a:noFill/>
          <a:ln cap="flat" cmpd="sng" w="9525">
            <a:solidFill>
              <a:srgbClr val="0000FF"/>
            </a:solidFill>
            <a:prstDash val="solid"/>
            <a:round/>
            <a:headEnd len="med" w="med" type="none"/>
            <a:tailEnd len="med" w="med" type="triangle"/>
          </a:ln>
        </p:spPr>
      </p:cxnSp>
      <p:sp>
        <p:nvSpPr>
          <p:cNvPr id="144" name="Google Shape;144;p24"/>
          <p:cNvSpPr txBox="1"/>
          <p:nvPr/>
        </p:nvSpPr>
        <p:spPr>
          <a:xfrm>
            <a:off x="628025" y="4086425"/>
            <a:ext cx="1633500" cy="75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Displacement in theta direction = 0 to simulate cyclic symmetry</a:t>
            </a:r>
            <a:endParaRPr sz="1000">
              <a:solidFill>
                <a:schemeClr val="dk2"/>
              </a:solidFill>
            </a:endParaRPr>
          </a:p>
        </p:txBody>
      </p:sp>
      <p:cxnSp>
        <p:nvCxnSpPr>
          <p:cNvPr id="145" name="Google Shape;145;p24"/>
          <p:cNvCxnSpPr/>
          <p:nvPr/>
        </p:nvCxnSpPr>
        <p:spPr>
          <a:xfrm flipH="1">
            <a:off x="3642275" y="1792900"/>
            <a:ext cx="319500" cy="413700"/>
          </a:xfrm>
          <a:prstGeom prst="straightConnector1">
            <a:avLst/>
          </a:prstGeom>
          <a:noFill/>
          <a:ln cap="flat" cmpd="sng" w="9525">
            <a:solidFill>
              <a:srgbClr val="0000FF"/>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Mesh Convergence</a:t>
            </a:r>
            <a:endParaRPr/>
          </a:p>
        </p:txBody>
      </p:sp>
      <p:pic>
        <p:nvPicPr>
          <p:cNvPr id="151" name="Google Shape;151;p25"/>
          <p:cNvPicPr preferRelativeResize="0"/>
          <p:nvPr/>
        </p:nvPicPr>
        <p:blipFill>
          <a:blip r:embed="rId3">
            <a:alphaModFix/>
          </a:blip>
          <a:stretch>
            <a:fillRect/>
          </a:stretch>
        </p:blipFill>
        <p:spPr>
          <a:xfrm>
            <a:off x="4166225" y="2138000"/>
            <a:ext cx="4342274" cy="2671951"/>
          </a:xfrm>
          <a:prstGeom prst="rect">
            <a:avLst/>
          </a:prstGeom>
          <a:noFill/>
          <a:ln>
            <a:noFill/>
          </a:ln>
        </p:spPr>
      </p:pic>
      <p:pic>
        <p:nvPicPr>
          <p:cNvPr id="152" name="Google Shape;152;p25"/>
          <p:cNvPicPr preferRelativeResize="0"/>
          <p:nvPr/>
        </p:nvPicPr>
        <p:blipFill>
          <a:blip r:embed="rId4">
            <a:alphaModFix/>
          </a:blip>
          <a:stretch>
            <a:fillRect/>
          </a:stretch>
        </p:blipFill>
        <p:spPr>
          <a:xfrm>
            <a:off x="311700" y="1137526"/>
            <a:ext cx="2672052" cy="2185599"/>
          </a:xfrm>
          <a:prstGeom prst="rect">
            <a:avLst/>
          </a:prstGeom>
          <a:noFill/>
          <a:ln>
            <a:noFill/>
          </a:ln>
        </p:spPr>
      </p:pic>
      <p:pic>
        <p:nvPicPr>
          <p:cNvPr id="153" name="Google Shape;153;p25"/>
          <p:cNvPicPr preferRelativeResize="0"/>
          <p:nvPr/>
        </p:nvPicPr>
        <p:blipFill>
          <a:blip r:embed="rId5">
            <a:alphaModFix/>
          </a:blip>
          <a:stretch>
            <a:fillRect/>
          </a:stretch>
        </p:blipFill>
        <p:spPr>
          <a:xfrm>
            <a:off x="2332450" y="2571750"/>
            <a:ext cx="1833781" cy="2185601"/>
          </a:xfrm>
          <a:prstGeom prst="rect">
            <a:avLst/>
          </a:prstGeom>
          <a:noFill/>
          <a:ln>
            <a:noFill/>
          </a:ln>
        </p:spPr>
      </p:pic>
      <p:pic>
        <p:nvPicPr>
          <p:cNvPr id="154" name="Google Shape;154;p25"/>
          <p:cNvPicPr preferRelativeResize="0"/>
          <p:nvPr/>
        </p:nvPicPr>
        <p:blipFill>
          <a:blip r:embed="rId6">
            <a:alphaModFix/>
          </a:blip>
          <a:stretch>
            <a:fillRect/>
          </a:stretch>
        </p:blipFill>
        <p:spPr>
          <a:xfrm>
            <a:off x="6830374" y="313346"/>
            <a:ext cx="1833774" cy="1893904"/>
          </a:xfrm>
          <a:prstGeom prst="rect">
            <a:avLst/>
          </a:prstGeom>
          <a:noFill/>
          <a:ln>
            <a:noFill/>
          </a:ln>
        </p:spPr>
      </p:pic>
      <p:cxnSp>
        <p:nvCxnSpPr>
          <p:cNvPr id="155" name="Google Shape;155;p25"/>
          <p:cNvCxnSpPr>
            <a:stCxn id="156" idx="3"/>
          </p:cNvCxnSpPr>
          <p:nvPr/>
        </p:nvCxnSpPr>
        <p:spPr>
          <a:xfrm>
            <a:off x="5816925" y="1810575"/>
            <a:ext cx="988200" cy="172800"/>
          </a:xfrm>
          <a:prstGeom prst="straightConnector1">
            <a:avLst/>
          </a:prstGeom>
          <a:noFill/>
          <a:ln cap="flat" cmpd="sng" w="9525">
            <a:solidFill>
              <a:srgbClr val="FF0000"/>
            </a:solidFill>
            <a:prstDash val="solid"/>
            <a:round/>
            <a:headEnd len="med" w="med" type="none"/>
            <a:tailEnd len="med" w="med" type="triangle"/>
          </a:ln>
        </p:spPr>
      </p:cxnSp>
      <p:sp>
        <p:nvSpPr>
          <p:cNvPr id="156" name="Google Shape;156;p25"/>
          <p:cNvSpPr txBox="1"/>
          <p:nvPr/>
        </p:nvSpPr>
        <p:spPr>
          <a:xfrm>
            <a:off x="4851225" y="1675425"/>
            <a:ext cx="965700" cy="2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Converged Mesh</a:t>
            </a:r>
            <a:endParaRPr sz="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Mesh Quality</a:t>
            </a:r>
            <a:endParaRPr/>
          </a:p>
        </p:txBody>
      </p:sp>
      <p:pic>
        <p:nvPicPr>
          <p:cNvPr id="162" name="Google Shape;162;p26"/>
          <p:cNvPicPr preferRelativeResize="0"/>
          <p:nvPr/>
        </p:nvPicPr>
        <p:blipFill>
          <a:blip r:embed="rId3">
            <a:alphaModFix/>
          </a:blip>
          <a:stretch>
            <a:fillRect/>
          </a:stretch>
        </p:blipFill>
        <p:spPr>
          <a:xfrm>
            <a:off x="152400" y="1170125"/>
            <a:ext cx="8839198" cy="1726938"/>
          </a:xfrm>
          <a:prstGeom prst="rect">
            <a:avLst/>
          </a:prstGeom>
          <a:noFill/>
          <a:ln>
            <a:noFill/>
          </a:ln>
        </p:spPr>
      </p:pic>
      <p:cxnSp>
        <p:nvCxnSpPr>
          <p:cNvPr id="163" name="Google Shape;163;p26"/>
          <p:cNvCxnSpPr/>
          <p:nvPr/>
        </p:nvCxnSpPr>
        <p:spPr>
          <a:xfrm>
            <a:off x="5808225" y="2891950"/>
            <a:ext cx="3060300" cy="0"/>
          </a:xfrm>
          <a:prstGeom prst="straightConnector1">
            <a:avLst/>
          </a:prstGeom>
          <a:noFill/>
          <a:ln cap="flat" cmpd="sng" w="9525">
            <a:solidFill>
              <a:srgbClr val="FF0000"/>
            </a:solidFill>
            <a:prstDash val="solid"/>
            <a:round/>
            <a:headEnd len="med" w="med" type="none"/>
            <a:tailEnd len="med" w="med" type="none"/>
          </a:ln>
        </p:spPr>
      </p:cxnSp>
      <p:cxnSp>
        <p:nvCxnSpPr>
          <p:cNvPr id="164" name="Google Shape;164;p26"/>
          <p:cNvCxnSpPr/>
          <p:nvPr/>
        </p:nvCxnSpPr>
        <p:spPr>
          <a:xfrm rot="10800000">
            <a:off x="3629800" y="2202900"/>
            <a:ext cx="1246200" cy="0"/>
          </a:xfrm>
          <a:prstGeom prst="straightConnector1">
            <a:avLst/>
          </a:prstGeom>
          <a:noFill/>
          <a:ln cap="flat" cmpd="sng" w="9525">
            <a:solidFill>
              <a:srgbClr val="FF0000"/>
            </a:solidFill>
            <a:prstDash val="solid"/>
            <a:round/>
            <a:headEnd len="med" w="med" type="none"/>
            <a:tailEnd len="med" w="med" type="triangle"/>
          </a:ln>
        </p:spPr>
      </p:cxnSp>
      <p:sp>
        <p:nvSpPr>
          <p:cNvPr id="165" name="Google Shape;165;p26"/>
          <p:cNvSpPr txBox="1"/>
          <p:nvPr/>
        </p:nvSpPr>
        <p:spPr>
          <a:xfrm>
            <a:off x="376950" y="3459400"/>
            <a:ext cx="5127300" cy="44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Constrained by mesh element cap for license</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title="Chart"/>
          <p:cNvPicPr preferRelativeResize="0"/>
          <p:nvPr/>
        </p:nvPicPr>
        <p:blipFill>
          <a:blip r:embed="rId3">
            <a:alphaModFix/>
          </a:blip>
          <a:stretch>
            <a:fillRect/>
          </a:stretch>
        </p:blipFill>
        <p:spPr>
          <a:xfrm>
            <a:off x="162713" y="400725"/>
            <a:ext cx="7040742" cy="4342049"/>
          </a:xfrm>
          <a:prstGeom prst="rect">
            <a:avLst/>
          </a:prstGeom>
          <a:noFill/>
          <a:ln>
            <a:noFill/>
          </a:ln>
        </p:spPr>
      </p:pic>
      <p:sp>
        <p:nvSpPr>
          <p:cNvPr id="171" name="Google Shape;171;p27"/>
          <p:cNvSpPr/>
          <p:nvPr/>
        </p:nvSpPr>
        <p:spPr>
          <a:xfrm>
            <a:off x="2113232" y="2697062"/>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sp>
        <p:nvSpPr>
          <p:cNvPr id="172" name="Google Shape;172;p27"/>
          <p:cNvSpPr/>
          <p:nvPr/>
        </p:nvSpPr>
        <p:spPr>
          <a:xfrm>
            <a:off x="2650843" y="3951686"/>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sp>
        <p:nvSpPr>
          <p:cNvPr id="173" name="Google Shape;173;p27"/>
          <p:cNvSpPr/>
          <p:nvPr/>
        </p:nvSpPr>
        <p:spPr>
          <a:xfrm>
            <a:off x="4213754" y="3910759"/>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sp>
        <p:nvSpPr>
          <p:cNvPr id="174" name="Google Shape;174;p27"/>
          <p:cNvSpPr/>
          <p:nvPr/>
        </p:nvSpPr>
        <p:spPr>
          <a:xfrm>
            <a:off x="6824216" y="3503523"/>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cxnSp>
        <p:nvCxnSpPr>
          <p:cNvPr id="175" name="Google Shape;175;p27"/>
          <p:cNvCxnSpPr/>
          <p:nvPr/>
        </p:nvCxnSpPr>
        <p:spPr>
          <a:xfrm flipH="1">
            <a:off x="7069940" y="3007910"/>
            <a:ext cx="649500" cy="462900"/>
          </a:xfrm>
          <a:prstGeom prst="straightConnector1">
            <a:avLst/>
          </a:prstGeom>
          <a:noFill/>
          <a:ln cap="flat" cmpd="sng" w="11350">
            <a:solidFill>
              <a:srgbClr val="FF0000"/>
            </a:solidFill>
            <a:prstDash val="solid"/>
            <a:round/>
            <a:headEnd len="med" w="med" type="none"/>
            <a:tailEnd len="med" w="med" type="triangle"/>
          </a:ln>
        </p:spPr>
      </p:cxnSp>
      <p:sp>
        <p:nvSpPr>
          <p:cNvPr id="176" name="Google Shape;176;p27"/>
          <p:cNvSpPr txBox="1"/>
          <p:nvPr/>
        </p:nvSpPr>
        <p:spPr>
          <a:xfrm>
            <a:off x="7450679" y="2257298"/>
            <a:ext cx="1530600" cy="750600"/>
          </a:xfrm>
          <a:prstGeom prst="rect">
            <a:avLst/>
          </a:prstGeom>
          <a:noFill/>
          <a:ln cap="flat" cmpd="sng" w="34050">
            <a:solidFill>
              <a:srgbClr val="FF0000"/>
            </a:solidFill>
            <a:prstDash val="solid"/>
            <a:round/>
            <a:headEnd len="sm" w="sm" type="none"/>
            <a:tailEnd len="sm" w="sm" type="none"/>
          </a:ln>
        </p:spPr>
        <p:txBody>
          <a:bodyPr anchorCtr="0" anchor="t" bIns="108925" lIns="108925" spcFirstLastPara="1" rIns="108925" wrap="square" tIns="108925">
            <a:noAutofit/>
          </a:bodyPr>
          <a:lstStyle/>
          <a:p>
            <a:pPr indent="0" lvl="0" marL="0" rtl="0" algn="l">
              <a:spcBef>
                <a:spcPts val="0"/>
              </a:spcBef>
              <a:spcAft>
                <a:spcPts val="0"/>
              </a:spcAft>
              <a:buNone/>
            </a:pPr>
            <a:r>
              <a:rPr lang="en" sz="1191">
                <a:solidFill>
                  <a:schemeClr val="dk1"/>
                </a:solidFill>
              </a:rPr>
              <a:t>High risk of resonance at these intersection points</a:t>
            </a:r>
            <a:endParaRPr sz="1191">
              <a:solidFill>
                <a:schemeClr val="dk1"/>
              </a:solidFill>
            </a:endParaRPr>
          </a:p>
        </p:txBody>
      </p:sp>
      <p:sp>
        <p:nvSpPr>
          <p:cNvPr id="177" name="Google Shape;177;p27"/>
          <p:cNvSpPr/>
          <p:nvPr/>
        </p:nvSpPr>
        <p:spPr>
          <a:xfrm>
            <a:off x="3366272" y="1396696"/>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sp>
        <p:nvSpPr>
          <p:cNvPr id="178" name="Google Shape;178;p27"/>
          <p:cNvSpPr/>
          <p:nvPr/>
        </p:nvSpPr>
        <p:spPr>
          <a:xfrm>
            <a:off x="1340707" y="3539637"/>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sp>
        <p:nvSpPr>
          <p:cNvPr id="179" name="Google Shape;179;p27"/>
          <p:cNvSpPr/>
          <p:nvPr/>
        </p:nvSpPr>
        <p:spPr>
          <a:xfrm>
            <a:off x="928822" y="3951671"/>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sp>
        <p:nvSpPr>
          <p:cNvPr id="180" name="Google Shape;180;p27"/>
          <p:cNvSpPr/>
          <p:nvPr/>
        </p:nvSpPr>
        <p:spPr>
          <a:xfrm>
            <a:off x="1805647" y="3068871"/>
            <a:ext cx="138300" cy="138300"/>
          </a:xfrm>
          <a:prstGeom prst="ellipse">
            <a:avLst/>
          </a:prstGeom>
          <a:noFill/>
          <a:ln cap="flat" cmpd="sng" w="11350">
            <a:solidFill>
              <a:srgbClr val="FF0000"/>
            </a:solidFill>
            <a:prstDash val="solid"/>
            <a:round/>
            <a:headEnd len="sm" w="sm" type="none"/>
            <a:tailEnd len="sm" w="sm" type="none"/>
          </a:ln>
        </p:spPr>
        <p:txBody>
          <a:bodyPr anchorCtr="0" anchor="ctr" bIns="108925" lIns="108925" spcFirstLastPara="1" rIns="108925" wrap="square" tIns="108925">
            <a:noAutofit/>
          </a:bodyPr>
          <a:lstStyle/>
          <a:p>
            <a:pPr indent="0" lvl="0" marL="0" rtl="0" algn="ctr">
              <a:spcBef>
                <a:spcPts val="0"/>
              </a:spcBef>
              <a:spcAft>
                <a:spcPts val="0"/>
              </a:spcAft>
              <a:buNone/>
            </a:pPr>
            <a:r>
              <a:t/>
            </a:r>
            <a:endParaRPr sz="1668"/>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 Displacement Contour Plots of Modes</a:t>
            </a:r>
            <a:endParaRPr/>
          </a:p>
        </p:txBody>
      </p:sp>
      <p:pic>
        <p:nvPicPr>
          <p:cNvPr id="186" name="Google Shape;186;p28"/>
          <p:cNvPicPr preferRelativeResize="0"/>
          <p:nvPr/>
        </p:nvPicPr>
        <p:blipFill>
          <a:blip r:embed="rId3">
            <a:alphaModFix/>
          </a:blip>
          <a:stretch>
            <a:fillRect/>
          </a:stretch>
        </p:blipFill>
        <p:spPr>
          <a:xfrm>
            <a:off x="856915" y="1168243"/>
            <a:ext cx="2378166" cy="1664665"/>
          </a:xfrm>
          <a:prstGeom prst="rect">
            <a:avLst/>
          </a:prstGeom>
          <a:noFill/>
          <a:ln>
            <a:noFill/>
          </a:ln>
        </p:spPr>
      </p:pic>
      <p:pic>
        <p:nvPicPr>
          <p:cNvPr id="187" name="Google Shape;187;p28"/>
          <p:cNvPicPr preferRelativeResize="0"/>
          <p:nvPr/>
        </p:nvPicPr>
        <p:blipFill>
          <a:blip r:embed="rId4">
            <a:alphaModFix/>
          </a:blip>
          <a:stretch>
            <a:fillRect/>
          </a:stretch>
        </p:blipFill>
        <p:spPr>
          <a:xfrm>
            <a:off x="3235073" y="1193240"/>
            <a:ext cx="2318938" cy="1639667"/>
          </a:xfrm>
          <a:prstGeom prst="rect">
            <a:avLst/>
          </a:prstGeom>
          <a:noFill/>
          <a:ln>
            <a:noFill/>
          </a:ln>
        </p:spPr>
      </p:pic>
      <p:pic>
        <p:nvPicPr>
          <p:cNvPr id="188" name="Google Shape;188;p28"/>
          <p:cNvPicPr preferRelativeResize="0"/>
          <p:nvPr/>
        </p:nvPicPr>
        <p:blipFill>
          <a:blip r:embed="rId5">
            <a:alphaModFix/>
          </a:blip>
          <a:stretch>
            <a:fillRect/>
          </a:stretch>
        </p:blipFill>
        <p:spPr>
          <a:xfrm>
            <a:off x="5554003" y="1143200"/>
            <a:ext cx="2545134" cy="1697285"/>
          </a:xfrm>
          <a:prstGeom prst="rect">
            <a:avLst/>
          </a:prstGeom>
          <a:noFill/>
          <a:ln>
            <a:noFill/>
          </a:ln>
        </p:spPr>
      </p:pic>
      <p:pic>
        <p:nvPicPr>
          <p:cNvPr id="189" name="Google Shape;189;p28"/>
          <p:cNvPicPr preferRelativeResize="0"/>
          <p:nvPr/>
        </p:nvPicPr>
        <p:blipFill>
          <a:blip r:embed="rId6">
            <a:alphaModFix/>
          </a:blip>
          <a:stretch>
            <a:fillRect/>
          </a:stretch>
        </p:blipFill>
        <p:spPr>
          <a:xfrm>
            <a:off x="856915" y="2840484"/>
            <a:ext cx="2318931" cy="1569610"/>
          </a:xfrm>
          <a:prstGeom prst="rect">
            <a:avLst/>
          </a:prstGeom>
          <a:noFill/>
          <a:ln>
            <a:noFill/>
          </a:ln>
        </p:spPr>
      </p:pic>
      <p:pic>
        <p:nvPicPr>
          <p:cNvPr id="190" name="Google Shape;190;p28"/>
          <p:cNvPicPr preferRelativeResize="0"/>
          <p:nvPr/>
        </p:nvPicPr>
        <p:blipFill>
          <a:blip r:embed="rId7">
            <a:alphaModFix/>
          </a:blip>
          <a:stretch>
            <a:fillRect/>
          </a:stretch>
        </p:blipFill>
        <p:spPr>
          <a:xfrm>
            <a:off x="3175845" y="2832908"/>
            <a:ext cx="2435290" cy="1664665"/>
          </a:xfrm>
          <a:prstGeom prst="rect">
            <a:avLst/>
          </a:prstGeom>
          <a:noFill/>
          <a:ln>
            <a:noFill/>
          </a:ln>
        </p:spPr>
      </p:pic>
      <p:pic>
        <p:nvPicPr>
          <p:cNvPr id="191" name="Google Shape;191;p28"/>
          <p:cNvPicPr preferRelativeResize="0"/>
          <p:nvPr/>
        </p:nvPicPr>
        <p:blipFill>
          <a:blip r:embed="rId8">
            <a:alphaModFix/>
          </a:blip>
          <a:stretch>
            <a:fillRect/>
          </a:stretch>
        </p:blipFill>
        <p:spPr>
          <a:xfrm>
            <a:off x="5611144" y="2898441"/>
            <a:ext cx="2473354" cy="1697285"/>
          </a:xfrm>
          <a:prstGeom prst="rect">
            <a:avLst/>
          </a:prstGeom>
          <a:noFill/>
          <a:ln>
            <a:noFill/>
          </a:ln>
        </p:spPr>
      </p:pic>
      <p:sp>
        <p:nvSpPr>
          <p:cNvPr id="192" name="Google Shape;192;p28"/>
          <p:cNvSpPr txBox="1"/>
          <p:nvPr/>
        </p:nvSpPr>
        <p:spPr>
          <a:xfrm>
            <a:off x="927892" y="1143200"/>
            <a:ext cx="2562600" cy="3351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089">
                <a:solidFill>
                  <a:schemeClr val="dk2"/>
                </a:solidFill>
              </a:rPr>
              <a:t>f1</a:t>
            </a:r>
            <a:endParaRPr sz="1089">
              <a:solidFill>
                <a:schemeClr val="dk2"/>
              </a:solidFill>
            </a:endParaRPr>
          </a:p>
        </p:txBody>
      </p:sp>
      <p:sp>
        <p:nvSpPr>
          <p:cNvPr id="193" name="Google Shape;193;p28"/>
          <p:cNvSpPr txBox="1"/>
          <p:nvPr/>
        </p:nvSpPr>
        <p:spPr>
          <a:xfrm>
            <a:off x="3263495" y="1193240"/>
            <a:ext cx="486900" cy="3351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089">
                <a:solidFill>
                  <a:schemeClr val="dk2"/>
                </a:solidFill>
              </a:rPr>
              <a:t>f2</a:t>
            </a:r>
            <a:endParaRPr sz="1089">
              <a:solidFill>
                <a:schemeClr val="dk2"/>
              </a:solidFill>
            </a:endParaRPr>
          </a:p>
        </p:txBody>
      </p:sp>
      <p:sp>
        <p:nvSpPr>
          <p:cNvPr id="194" name="Google Shape;194;p28"/>
          <p:cNvSpPr txBox="1"/>
          <p:nvPr/>
        </p:nvSpPr>
        <p:spPr>
          <a:xfrm>
            <a:off x="5611143" y="1193240"/>
            <a:ext cx="486900" cy="3351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089">
                <a:solidFill>
                  <a:schemeClr val="dk2"/>
                </a:solidFill>
              </a:rPr>
              <a:t>f3</a:t>
            </a:r>
            <a:endParaRPr sz="1089">
              <a:solidFill>
                <a:schemeClr val="dk2"/>
              </a:solidFill>
            </a:endParaRPr>
          </a:p>
        </p:txBody>
      </p:sp>
      <p:sp>
        <p:nvSpPr>
          <p:cNvPr id="195" name="Google Shape;195;p28"/>
          <p:cNvSpPr txBox="1"/>
          <p:nvPr/>
        </p:nvSpPr>
        <p:spPr>
          <a:xfrm>
            <a:off x="882343" y="2832908"/>
            <a:ext cx="486900" cy="3351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089">
                <a:solidFill>
                  <a:schemeClr val="dk2"/>
                </a:solidFill>
              </a:rPr>
              <a:t>f4</a:t>
            </a:r>
            <a:endParaRPr sz="1089">
              <a:solidFill>
                <a:schemeClr val="dk2"/>
              </a:solidFill>
            </a:endParaRPr>
          </a:p>
        </p:txBody>
      </p:sp>
      <p:sp>
        <p:nvSpPr>
          <p:cNvPr id="196" name="Google Shape;196;p28"/>
          <p:cNvSpPr txBox="1"/>
          <p:nvPr/>
        </p:nvSpPr>
        <p:spPr>
          <a:xfrm>
            <a:off x="3246743" y="2898441"/>
            <a:ext cx="486900" cy="3351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089">
                <a:solidFill>
                  <a:schemeClr val="dk2"/>
                </a:solidFill>
              </a:rPr>
              <a:t>f5</a:t>
            </a:r>
            <a:endParaRPr sz="1089">
              <a:solidFill>
                <a:schemeClr val="dk2"/>
              </a:solidFill>
            </a:endParaRPr>
          </a:p>
        </p:txBody>
      </p:sp>
      <p:sp>
        <p:nvSpPr>
          <p:cNvPr id="197" name="Google Shape;197;p28"/>
          <p:cNvSpPr txBox="1"/>
          <p:nvPr/>
        </p:nvSpPr>
        <p:spPr>
          <a:xfrm>
            <a:off x="5645271" y="2979852"/>
            <a:ext cx="486900" cy="335100"/>
          </a:xfrm>
          <a:prstGeom prst="rect">
            <a:avLst/>
          </a:prstGeom>
          <a:noFill/>
          <a:ln>
            <a:noFill/>
          </a:ln>
        </p:spPr>
        <p:txBody>
          <a:bodyPr anchorCtr="0" anchor="t" bIns="82950" lIns="82950" spcFirstLastPara="1" rIns="82950" wrap="square" tIns="82950">
            <a:spAutoFit/>
          </a:bodyPr>
          <a:lstStyle/>
          <a:p>
            <a:pPr indent="0" lvl="0" marL="0" rtl="0" algn="l">
              <a:spcBef>
                <a:spcPts val="0"/>
              </a:spcBef>
              <a:spcAft>
                <a:spcPts val="0"/>
              </a:spcAft>
              <a:buNone/>
            </a:pPr>
            <a:r>
              <a:rPr lang="en" sz="1089">
                <a:solidFill>
                  <a:schemeClr val="dk2"/>
                </a:solidFill>
              </a:rPr>
              <a:t>f6</a:t>
            </a:r>
            <a:endParaRPr sz="1089">
              <a:solidFill>
                <a:schemeClr val="dk2"/>
              </a:solidFill>
            </a:endParaRPr>
          </a:p>
        </p:txBody>
      </p:sp>
      <p:sp>
        <p:nvSpPr>
          <p:cNvPr id="198" name="Google Shape;198;p28"/>
          <p:cNvSpPr txBox="1"/>
          <p:nvPr/>
        </p:nvSpPr>
        <p:spPr>
          <a:xfrm>
            <a:off x="1517800" y="4721200"/>
            <a:ext cx="47082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2"/>
                </a:solidFill>
              </a:rPr>
              <a:t>Note: legend intentionally left out because displacement is normalized. How the blade moves is accurate, how much it moves is not.</a:t>
            </a:r>
            <a:endParaRPr sz="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 Animation of f1 at rest</a:t>
            </a:r>
            <a:endParaRPr/>
          </a:p>
        </p:txBody>
      </p:sp>
      <p:pic>
        <p:nvPicPr>
          <p:cNvPr id="204" name="Google Shape;204;p29" title="f1_rest_anim_1.gif"/>
          <p:cNvPicPr preferRelativeResize="0"/>
          <p:nvPr/>
        </p:nvPicPr>
        <p:blipFill>
          <a:blip r:embed="rId3">
            <a:alphaModFix/>
          </a:blip>
          <a:stretch>
            <a:fillRect/>
          </a:stretch>
        </p:blipFill>
        <p:spPr>
          <a:xfrm>
            <a:off x="-32275" y="2571750"/>
            <a:ext cx="4783651" cy="2568000"/>
          </a:xfrm>
          <a:prstGeom prst="rect">
            <a:avLst/>
          </a:prstGeom>
          <a:noFill/>
          <a:ln>
            <a:noFill/>
          </a:ln>
        </p:spPr>
      </p:pic>
      <p:pic>
        <p:nvPicPr>
          <p:cNvPr id="205" name="Google Shape;205;p29" title="f1_rest_anim_full.gif"/>
          <p:cNvPicPr preferRelativeResize="0"/>
          <p:nvPr/>
        </p:nvPicPr>
        <p:blipFill>
          <a:blip r:embed="rId4">
            <a:alphaModFix/>
          </a:blip>
          <a:stretch>
            <a:fillRect/>
          </a:stretch>
        </p:blipFill>
        <p:spPr>
          <a:xfrm>
            <a:off x="4120625" y="1170125"/>
            <a:ext cx="4870976" cy="2614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 Animation of f4 at rest</a:t>
            </a:r>
            <a:endParaRPr/>
          </a:p>
        </p:txBody>
      </p:sp>
      <p:pic>
        <p:nvPicPr>
          <p:cNvPr id="211" name="Google Shape;211;p30" title="f4_rest_anim_1.gif"/>
          <p:cNvPicPr preferRelativeResize="0"/>
          <p:nvPr/>
        </p:nvPicPr>
        <p:blipFill>
          <a:blip r:embed="rId3">
            <a:alphaModFix/>
          </a:blip>
          <a:stretch>
            <a:fillRect/>
          </a:stretch>
        </p:blipFill>
        <p:spPr>
          <a:xfrm>
            <a:off x="-22700" y="2496900"/>
            <a:ext cx="4930100" cy="2646601"/>
          </a:xfrm>
          <a:prstGeom prst="rect">
            <a:avLst/>
          </a:prstGeom>
          <a:noFill/>
          <a:ln>
            <a:noFill/>
          </a:ln>
        </p:spPr>
      </p:pic>
      <p:pic>
        <p:nvPicPr>
          <p:cNvPr id="212" name="Google Shape;212;p30" title="f4_rest_anim_full.gif"/>
          <p:cNvPicPr preferRelativeResize="0"/>
          <p:nvPr/>
        </p:nvPicPr>
        <p:blipFill>
          <a:blip r:embed="rId4">
            <a:alphaModFix/>
          </a:blip>
          <a:stretch>
            <a:fillRect/>
          </a:stretch>
        </p:blipFill>
        <p:spPr>
          <a:xfrm>
            <a:off x="4068400" y="937776"/>
            <a:ext cx="5075600" cy="27247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 and Recommendations</a:t>
            </a:r>
            <a:endParaRPr/>
          </a:p>
        </p:txBody>
      </p:sp>
      <p:sp>
        <p:nvSpPr>
          <p:cNvPr id="218" name="Google Shape;218;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55000" lnSpcReduction="10000"/>
          </a:bodyPr>
          <a:lstStyle/>
          <a:p>
            <a:pPr indent="0" lvl="0" marL="0" rtl="0" algn="l">
              <a:spcBef>
                <a:spcPts val="0"/>
              </a:spcBef>
              <a:spcAft>
                <a:spcPts val="0"/>
              </a:spcAft>
              <a:buNone/>
            </a:pPr>
            <a:r>
              <a:rPr lang="en" sz="1600" u="sng"/>
              <a:t>Approximate resonant speeds</a:t>
            </a:r>
            <a:endParaRPr sz="1600" u="sng"/>
          </a:p>
          <a:p>
            <a:pPr indent="0" lvl="0" marL="0" rtl="0" algn="l">
              <a:spcBef>
                <a:spcPts val="1200"/>
              </a:spcBef>
              <a:spcAft>
                <a:spcPts val="0"/>
              </a:spcAft>
              <a:buNone/>
            </a:pPr>
            <a:r>
              <a:rPr lang="en" sz="1600"/>
              <a:t>400 RPM</a:t>
            </a:r>
            <a:endParaRPr sz="1600"/>
          </a:p>
          <a:p>
            <a:pPr indent="0" lvl="0" marL="0" rtl="0" algn="l">
              <a:spcBef>
                <a:spcPts val="1200"/>
              </a:spcBef>
              <a:spcAft>
                <a:spcPts val="0"/>
              </a:spcAft>
              <a:buNone/>
            </a:pPr>
            <a:r>
              <a:rPr lang="en" sz="1600"/>
              <a:t>1,500 RPM</a:t>
            </a:r>
            <a:endParaRPr sz="1600"/>
          </a:p>
          <a:p>
            <a:pPr indent="0" lvl="0" marL="0" rtl="0" algn="l">
              <a:spcBef>
                <a:spcPts val="1200"/>
              </a:spcBef>
              <a:spcAft>
                <a:spcPts val="0"/>
              </a:spcAft>
              <a:buNone/>
            </a:pPr>
            <a:r>
              <a:rPr lang="en" sz="1600"/>
              <a:t>2,500 RPM</a:t>
            </a:r>
            <a:endParaRPr sz="1600"/>
          </a:p>
          <a:p>
            <a:pPr indent="0" lvl="0" marL="0" rtl="0" algn="l">
              <a:spcBef>
                <a:spcPts val="1200"/>
              </a:spcBef>
              <a:spcAft>
                <a:spcPts val="0"/>
              </a:spcAft>
              <a:buNone/>
            </a:pPr>
            <a:r>
              <a:rPr lang="en" sz="1600"/>
              <a:t>3,250 RPM</a:t>
            </a:r>
            <a:endParaRPr sz="1600"/>
          </a:p>
          <a:p>
            <a:pPr indent="0" lvl="0" marL="0" rtl="0" algn="l">
              <a:spcBef>
                <a:spcPts val="1200"/>
              </a:spcBef>
              <a:spcAft>
                <a:spcPts val="0"/>
              </a:spcAft>
              <a:buNone/>
            </a:pPr>
            <a:r>
              <a:rPr lang="en" sz="1600"/>
              <a:t>4,800 RPM</a:t>
            </a:r>
            <a:endParaRPr sz="1600"/>
          </a:p>
          <a:p>
            <a:pPr indent="0" lvl="0" marL="0" rtl="0" algn="l">
              <a:spcBef>
                <a:spcPts val="1200"/>
              </a:spcBef>
              <a:spcAft>
                <a:spcPts val="0"/>
              </a:spcAft>
              <a:buNone/>
            </a:pPr>
            <a:r>
              <a:rPr lang="en" sz="1600"/>
              <a:t>6,300 RPM</a:t>
            </a:r>
            <a:endParaRPr sz="1600"/>
          </a:p>
          <a:p>
            <a:pPr indent="0" lvl="0" marL="0" rtl="0" algn="l">
              <a:spcBef>
                <a:spcPts val="1200"/>
              </a:spcBef>
              <a:spcAft>
                <a:spcPts val="0"/>
              </a:spcAft>
              <a:buNone/>
            </a:pPr>
            <a:r>
              <a:rPr lang="en" sz="1600"/>
              <a:t>8,500 RPM</a:t>
            </a:r>
            <a:endParaRPr sz="1600"/>
          </a:p>
          <a:p>
            <a:pPr indent="0" lvl="0" marL="0" rtl="0" algn="l">
              <a:spcBef>
                <a:spcPts val="1200"/>
              </a:spcBef>
              <a:spcAft>
                <a:spcPts val="0"/>
              </a:spcAft>
              <a:buNone/>
            </a:pPr>
            <a:r>
              <a:rPr lang="en" sz="1600"/>
              <a:t>14,900 RPM</a:t>
            </a:r>
            <a:endParaRPr sz="1600"/>
          </a:p>
          <a:p>
            <a:pPr indent="0" lvl="0" marL="0" rtl="0" algn="l">
              <a:spcBef>
                <a:spcPts val="1200"/>
              </a:spcBef>
              <a:spcAft>
                <a:spcPts val="0"/>
              </a:spcAft>
              <a:buNone/>
            </a:pPr>
            <a:r>
              <a:t/>
            </a:r>
            <a:endParaRPr sz="1600"/>
          </a:p>
          <a:p>
            <a:pPr indent="0" lvl="0" marL="0" rtl="0" algn="l">
              <a:spcBef>
                <a:spcPts val="1200"/>
              </a:spcBef>
              <a:spcAft>
                <a:spcPts val="1200"/>
              </a:spcAft>
              <a:buNone/>
            </a:pPr>
            <a:r>
              <a:rPr lang="en" sz="1600"/>
              <a:t>Since cruise speed is around 10,500 elements, low risk of failure during operation.</a:t>
            </a:r>
            <a:endParaRPr sz="1600"/>
          </a:p>
        </p:txBody>
      </p:sp>
      <p:sp>
        <p:nvSpPr>
          <p:cNvPr id="219" name="Google Shape;219;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u="sng"/>
              <a:t>Future studies</a:t>
            </a:r>
            <a:endParaRPr sz="1600" u="sng"/>
          </a:p>
          <a:p>
            <a:pPr indent="0" lvl="0" marL="0" rtl="0" algn="l">
              <a:spcBef>
                <a:spcPts val="1200"/>
              </a:spcBef>
              <a:spcAft>
                <a:spcPts val="0"/>
              </a:spcAft>
              <a:buNone/>
            </a:pPr>
            <a:r>
              <a:rPr lang="en" sz="1600"/>
              <a:t>Coupled structural-fluid study to capture turbulent flow exchange.</a:t>
            </a:r>
            <a:endParaRPr sz="1600"/>
          </a:p>
          <a:p>
            <a:pPr indent="0" lvl="0" marL="0" rtl="0" algn="l">
              <a:spcBef>
                <a:spcPts val="1200"/>
              </a:spcBef>
              <a:spcAft>
                <a:spcPts val="0"/>
              </a:spcAft>
              <a:buNone/>
            </a:pPr>
            <a:r>
              <a:rPr lang="en" sz="1600"/>
              <a:t>Complete anisotropic material properties.</a:t>
            </a:r>
            <a:endParaRPr sz="1600"/>
          </a:p>
          <a:p>
            <a:pPr indent="0" lvl="0" marL="0" rtl="0" algn="l">
              <a:spcBef>
                <a:spcPts val="1200"/>
              </a:spcBef>
              <a:spcAft>
                <a:spcPts val="0"/>
              </a:spcAft>
              <a:buNone/>
            </a:pPr>
            <a:r>
              <a:rPr lang="en" sz="1600"/>
              <a:t>Change interactions to model realistic stiffness/rigidity.</a:t>
            </a:r>
            <a:endParaRPr sz="1600"/>
          </a:p>
          <a:p>
            <a:pPr indent="0" lvl="0" marL="0" rtl="0" algn="l">
              <a:spcBef>
                <a:spcPts val="1200"/>
              </a:spcBef>
              <a:spcAft>
                <a:spcPts val="1200"/>
              </a:spcAft>
              <a:buNone/>
            </a:pPr>
            <a:r>
              <a:rPr lang="en" sz="1600"/>
              <a:t>Higher quality mesh to capture stress concentrations.</a:t>
            </a: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a:t>
            </a:r>
            <a:endParaRPr/>
          </a:p>
        </p:txBody>
      </p:sp>
      <p:sp>
        <p:nvSpPr>
          <p:cNvPr id="61" name="Google Shape;61;p14"/>
          <p:cNvSpPr txBox="1"/>
          <p:nvPr>
            <p:ph idx="1" type="body"/>
          </p:nvPr>
        </p:nvSpPr>
        <p:spPr>
          <a:xfrm>
            <a:off x="311700" y="1152475"/>
            <a:ext cx="4394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Gas turbine blades must operate in extreme conditions.</a:t>
            </a:r>
            <a:endParaRPr/>
          </a:p>
          <a:p>
            <a:pPr indent="0" lvl="0" marL="0" rtl="0" algn="l">
              <a:spcBef>
                <a:spcPts val="1200"/>
              </a:spcBef>
              <a:spcAft>
                <a:spcPts val="0"/>
              </a:spcAft>
              <a:buNone/>
            </a:pPr>
            <a:r>
              <a:rPr lang="en"/>
              <a:t>Wide ranges of frequencies are seen.</a:t>
            </a:r>
            <a:endParaRPr/>
          </a:p>
          <a:p>
            <a:pPr indent="0" lvl="0" marL="0" rtl="0" algn="l">
              <a:spcBef>
                <a:spcPts val="1200"/>
              </a:spcBef>
              <a:spcAft>
                <a:spcPts val="1200"/>
              </a:spcAft>
              <a:buNone/>
            </a:pPr>
            <a:r>
              <a:rPr lang="en"/>
              <a:t>Natural frequencies are of interest to prevent catastrophic failure at resonance points.</a:t>
            </a:r>
            <a:endParaRPr/>
          </a:p>
        </p:txBody>
      </p:sp>
      <p:pic>
        <p:nvPicPr>
          <p:cNvPr id="62" name="Google Shape;62;p14"/>
          <p:cNvPicPr preferRelativeResize="0"/>
          <p:nvPr/>
        </p:nvPicPr>
        <p:blipFill>
          <a:blip r:embed="rId3">
            <a:alphaModFix/>
          </a:blip>
          <a:stretch>
            <a:fillRect/>
          </a:stretch>
        </p:blipFill>
        <p:spPr>
          <a:xfrm>
            <a:off x="5042775" y="445024"/>
            <a:ext cx="3493950" cy="1965325"/>
          </a:xfrm>
          <a:prstGeom prst="rect">
            <a:avLst/>
          </a:prstGeom>
          <a:noFill/>
          <a:ln>
            <a:noFill/>
          </a:ln>
        </p:spPr>
      </p:pic>
      <p:pic>
        <p:nvPicPr>
          <p:cNvPr id="63" name="Google Shape;63;p14"/>
          <p:cNvPicPr preferRelativeResize="0"/>
          <p:nvPr/>
        </p:nvPicPr>
        <p:blipFill>
          <a:blip r:embed="rId4">
            <a:alphaModFix/>
          </a:blip>
          <a:stretch>
            <a:fillRect/>
          </a:stretch>
        </p:blipFill>
        <p:spPr>
          <a:xfrm>
            <a:off x="5042775" y="2475329"/>
            <a:ext cx="3493950" cy="233041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2"/>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Thank you</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Questions?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a:t>
            </a:r>
            <a:endParaRPr/>
          </a:p>
        </p:txBody>
      </p:sp>
      <p:sp>
        <p:nvSpPr>
          <p:cNvPr id="69" name="Google Shape;69;p15"/>
          <p:cNvSpPr txBox="1"/>
          <p:nvPr>
            <p:ph idx="1" type="body"/>
          </p:nvPr>
        </p:nvSpPr>
        <p:spPr>
          <a:xfrm>
            <a:off x="311700" y="1152475"/>
            <a:ext cx="4561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Gas turbine blades are made of superalloys.</a:t>
            </a:r>
            <a:endParaRPr/>
          </a:p>
          <a:p>
            <a:pPr indent="0" lvl="0" marL="0" rtl="0" algn="l">
              <a:spcBef>
                <a:spcPts val="1200"/>
              </a:spcBef>
              <a:spcAft>
                <a:spcPts val="0"/>
              </a:spcAft>
              <a:buNone/>
            </a:pPr>
            <a:r>
              <a:rPr lang="en"/>
              <a:t>Superalloys withstand extreme temperatures and stresses.</a:t>
            </a:r>
            <a:endParaRPr/>
          </a:p>
          <a:p>
            <a:pPr indent="0" lvl="0" marL="0" rtl="0" algn="l">
              <a:spcBef>
                <a:spcPts val="1200"/>
              </a:spcBef>
              <a:spcAft>
                <a:spcPts val="0"/>
              </a:spcAft>
              <a:buNone/>
            </a:pPr>
            <a:r>
              <a:rPr lang="en"/>
              <a:t>Superalloys have anisotropic material properties and are not naturally </a:t>
            </a:r>
            <a:r>
              <a:rPr lang="en"/>
              <a:t>occurring</a:t>
            </a:r>
            <a:r>
              <a:rPr lang="en"/>
              <a:t>.</a:t>
            </a:r>
            <a:endParaRPr/>
          </a:p>
          <a:p>
            <a:pPr indent="0" lvl="0" marL="0" rtl="0" algn="l">
              <a:spcBef>
                <a:spcPts val="1200"/>
              </a:spcBef>
              <a:spcAft>
                <a:spcPts val="1200"/>
              </a:spcAft>
              <a:buNone/>
            </a:pPr>
            <a:r>
              <a:rPr lang="en"/>
              <a:t>This study used CMSX-4, a single-crystal superalloy</a:t>
            </a:r>
            <a:endParaRPr/>
          </a:p>
        </p:txBody>
      </p:sp>
      <p:sp>
        <p:nvSpPr>
          <p:cNvPr id="70" name="Google Shape;70;p15"/>
          <p:cNvSpPr txBox="1"/>
          <p:nvPr/>
        </p:nvSpPr>
        <p:spPr>
          <a:xfrm>
            <a:off x="5359800" y="3774275"/>
            <a:ext cx="3204900" cy="90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Note: This pattern is the ɣ’ precipitate lattice, not grain boundaries.</a:t>
            </a:r>
            <a:endParaRPr sz="1800">
              <a:solidFill>
                <a:schemeClr val="dk2"/>
              </a:solidFill>
            </a:endParaRPr>
          </a:p>
        </p:txBody>
      </p:sp>
      <p:pic>
        <p:nvPicPr>
          <p:cNvPr id="71" name="Google Shape;71;p15"/>
          <p:cNvPicPr preferRelativeResize="0"/>
          <p:nvPr/>
        </p:nvPicPr>
        <p:blipFill>
          <a:blip r:embed="rId3">
            <a:alphaModFix/>
          </a:blip>
          <a:stretch>
            <a:fillRect/>
          </a:stretch>
        </p:blipFill>
        <p:spPr>
          <a:xfrm>
            <a:off x="5025900" y="1170125"/>
            <a:ext cx="3571837" cy="24517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Background</a:t>
            </a:r>
            <a:endParaRPr/>
          </a:p>
        </p:txBody>
      </p:sp>
      <p:sp>
        <p:nvSpPr>
          <p:cNvPr id="77" name="Google Shape;77;p1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u="sng"/>
              <a:t>Initial conception and use</a:t>
            </a:r>
            <a:endParaRPr sz="1600" u="sng"/>
          </a:p>
          <a:p>
            <a:pPr indent="0" lvl="0" marL="0" rtl="0" algn="l">
              <a:spcBef>
                <a:spcPts val="1200"/>
              </a:spcBef>
              <a:spcAft>
                <a:spcPts val="0"/>
              </a:spcAft>
              <a:buNone/>
            </a:pPr>
            <a:r>
              <a:rPr lang="en" sz="1600"/>
              <a:t>Advancing aerospace technology during WWII demanded gas turbine development.</a:t>
            </a:r>
            <a:endParaRPr sz="1600"/>
          </a:p>
          <a:p>
            <a:pPr indent="0" lvl="0" marL="0" rtl="0" algn="l">
              <a:spcBef>
                <a:spcPts val="1200"/>
              </a:spcBef>
              <a:spcAft>
                <a:spcPts val="1200"/>
              </a:spcAft>
              <a:buNone/>
            </a:pPr>
            <a:r>
              <a:rPr lang="en" sz="1600"/>
              <a:t>80Ni-20Cr superalloy was typically used.</a:t>
            </a:r>
            <a:endParaRPr sz="1600"/>
          </a:p>
        </p:txBody>
      </p:sp>
      <p:sp>
        <p:nvSpPr>
          <p:cNvPr id="78" name="Google Shape;78;p1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u="sng"/>
              <a:t>Modern use</a:t>
            </a:r>
            <a:endParaRPr sz="1600" u="sng"/>
          </a:p>
          <a:p>
            <a:pPr indent="0" lvl="0" marL="0" rtl="0" algn="l">
              <a:spcBef>
                <a:spcPts val="1200"/>
              </a:spcBef>
              <a:spcAft>
                <a:spcPts val="0"/>
              </a:spcAft>
              <a:buNone/>
            </a:pPr>
            <a:r>
              <a:rPr lang="en" sz="1600"/>
              <a:t>Gas turbines are primarily used in aerospace and energy generation applications.</a:t>
            </a:r>
            <a:endParaRPr sz="1600"/>
          </a:p>
          <a:p>
            <a:pPr indent="0" lvl="0" marL="0" rtl="0" algn="l">
              <a:spcBef>
                <a:spcPts val="1200"/>
              </a:spcBef>
              <a:spcAft>
                <a:spcPts val="1200"/>
              </a:spcAft>
              <a:buNone/>
            </a:pPr>
            <a:r>
              <a:rPr lang="en" sz="1600"/>
              <a:t>Various superalloys are used across applications, Nickel-based choices are common.</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Centrifugal Stiffening: mode frequencies go up as RPM increases</a:t>
            </a:r>
            <a:endParaRPr/>
          </a:p>
        </p:txBody>
      </p:sp>
      <p:sp>
        <p:nvSpPr>
          <p:cNvPr id="84" name="Google Shape;84;p17"/>
          <p:cNvSpPr txBox="1"/>
          <p:nvPr>
            <p:ph idx="1" type="body"/>
          </p:nvPr>
        </p:nvSpPr>
        <p:spPr>
          <a:xfrm>
            <a:off x="311700" y="1597950"/>
            <a:ext cx="4910700" cy="2970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As the </a:t>
            </a:r>
            <a:r>
              <a:rPr lang="en"/>
              <a:t>centrifugal</a:t>
            </a:r>
            <a:r>
              <a:rPr lang="en"/>
              <a:t> force increases, turbine blades get pulled tighter (25,000 - 30,000 lbs). This increases the natural frequencies of the system.</a:t>
            </a:r>
            <a:endParaRPr/>
          </a:p>
          <a:p>
            <a:pPr indent="0" lvl="0" marL="0" rtl="0" algn="l">
              <a:spcBef>
                <a:spcPts val="1200"/>
              </a:spcBef>
              <a:spcAft>
                <a:spcPts val="1200"/>
              </a:spcAft>
              <a:buNone/>
            </a:pPr>
            <a:r>
              <a:rPr lang="en"/>
              <a:t>This affect must be accounted for with turbine design because the natural frequencies are no longer constant with RPM.</a:t>
            </a:r>
            <a:br>
              <a:rPr lang="en"/>
            </a:br>
            <a:br>
              <a:rPr lang="en"/>
            </a:br>
            <a:r>
              <a:rPr lang="en"/>
              <a:t>Similar to pulling a guitar string tighter which increases the tone.</a:t>
            </a:r>
            <a:endParaRPr/>
          </a:p>
        </p:txBody>
      </p:sp>
      <p:pic>
        <p:nvPicPr>
          <p:cNvPr id="85" name="Google Shape;85;p17"/>
          <p:cNvPicPr preferRelativeResize="0"/>
          <p:nvPr/>
        </p:nvPicPr>
        <p:blipFill rotWithShape="1">
          <a:blip r:embed="rId3">
            <a:alphaModFix/>
          </a:blip>
          <a:srcRect b="0" l="13916" r="11906" t="0"/>
          <a:stretch/>
        </p:blipFill>
        <p:spPr>
          <a:xfrm>
            <a:off x="5447200" y="1681800"/>
            <a:ext cx="3299975" cy="2317350"/>
          </a:xfrm>
          <a:prstGeom prst="rect">
            <a:avLst/>
          </a:prstGeom>
          <a:noFill/>
          <a:ln>
            <a:noFill/>
          </a:ln>
        </p:spPr>
      </p:pic>
      <p:sp>
        <p:nvSpPr>
          <p:cNvPr id="86" name="Google Shape;86;p17"/>
          <p:cNvSpPr txBox="1"/>
          <p:nvPr/>
        </p:nvSpPr>
        <p:spPr>
          <a:xfrm>
            <a:off x="6241025" y="4478050"/>
            <a:ext cx="2762100" cy="53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u="sng">
                <a:solidFill>
                  <a:schemeClr val="hlink"/>
                </a:solidFill>
                <a:hlinkClick r:id="rId4"/>
              </a:rPr>
              <a:t>https://www.stringsbymail.com/articles/guitar-strings-order-e-a-d-g-b-e-and-tuning-methods/</a:t>
            </a:r>
            <a:endParaRPr sz="800">
              <a:solidFill>
                <a:schemeClr val="dk2"/>
              </a:solidFill>
            </a:endParaRPr>
          </a:p>
          <a:p>
            <a:pPr indent="0" lvl="0" marL="0" rtl="0" algn="l">
              <a:spcBef>
                <a:spcPts val="0"/>
              </a:spcBef>
              <a:spcAft>
                <a:spcPts val="0"/>
              </a:spcAft>
              <a:buNone/>
            </a:pPr>
            <a:r>
              <a:t/>
            </a:r>
            <a:endParaRPr sz="800">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445025"/>
            <a:ext cx="8520600" cy="975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This study seeks to </a:t>
            </a:r>
            <a:r>
              <a:rPr lang="en"/>
              <a:t>simulate</a:t>
            </a:r>
            <a:r>
              <a:rPr lang="en"/>
              <a:t> a turbine blade after the combustion chamber of a turbine engine.</a:t>
            </a:r>
            <a:endParaRPr/>
          </a:p>
        </p:txBody>
      </p:sp>
      <p:pic>
        <p:nvPicPr>
          <p:cNvPr id="92" name="Google Shape;92;p18"/>
          <p:cNvPicPr preferRelativeResize="0"/>
          <p:nvPr/>
        </p:nvPicPr>
        <p:blipFill>
          <a:blip r:embed="rId3">
            <a:alphaModFix/>
          </a:blip>
          <a:stretch>
            <a:fillRect/>
          </a:stretch>
        </p:blipFill>
        <p:spPr>
          <a:xfrm>
            <a:off x="1177825" y="1420800"/>
            <a:ext cx="6678399" cy="3653975"/>
          </a:xfrm>
          <a:prstGeom prst="rect">
            <a:avLst/>
          </a:prstGeom>
          <a:noFill/>
          <a:ln>
            <a:noFill/>
          </a:ln>
        </p:spPr>
      </p:pic>
      <p:cxnSp>
        <p:nvCxnSpPr>
          <p:cNvPr id="93" name="Google Shape;93;p18"/>
          <p:cNvCxnSpPr>
            <a:stCxn id="94" idx="3"/>
          </p:cNvCxnSpPr>
          <p:nvPr/>
        </p:nvCxnSpPr>
        <p:spPr>
          <a:xfrm>
            <a:off x="4447350" y="2092625"/>
            <a:ext cx="1238100" cy="666900"/>
          </a:xfrm>
          <a:prstGeom prst="straightConnector1">
            <a:avLst/>
          </a:prstGeom>
          <a:noFill/>
          <a:ln cap="flat" cmpd="sng" w="38100">
            <a:solidFill>
              <a:srgbClr val="FF0000"/>
            </a:solidFill>
            <a:prstDash val="solid"/>
            <a:round/>
            <a:headEnd len="med" w="med" type="none"/>
            <a:tailEnd len="med" w="med" type="triangle"/>
          </a:ln>
        </p:spPr>
      </p:cxnSp>
      <p:sp>
        <p:nvSpPr>
          <p:cNvPr id="94" name="Google Shape;94;p18"/>
          <p:cNvSpPr txBox="1"/>
          <p:nvPr/>
        </p:nvSpPr>
        <p:spPr>
          <a:xfrm>
            <a:off x="3311250" y="1820825"/>
            <a:ext cx="1136100" cy="5436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C3X blades in this region</a:t>
            </a:r>
            <a:endParaRPr sz="1200">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Geometry: C3X turbine blade.</a:t>
            </a:r>
            <a:endParaRPr/>
          </a:p>
        </p:txBody>
      </p:sp>
      <p:sp>
        <p:nvSpPr>
          <p:cNvPr id="100" name="Google Shape;100;p19"/>
          <p:cNvSpPr txBox="1"/>
          <p:nvPr>
            <p:ph idx="1" type="body"/>
          </p:nvPr>
        </p:nvSpPr>
        <p:spPr>
          <a:xfrm>
            <a:off x="311700" y="1152475"/>
            <a:ext cx="437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Two parts were used that slide together to accurately model the interaction.</a:t>
            </a:r>
            <a:endParaRPr/>
          </a:p>
          <a:p>
            <a:pPr indent="0" lvl="0" marL="0" rtl="0" algn="l">
              <a:spcBef>
                <a:spcPts val="1200"/>
              </a:spcBef>
              <a:spcAft>
                <a:spcPts val="0"/>
              </a:spcAft>
              <a:buNone/>
            </a:pPr>
            <a:r>
              <a:rPr lang="en"/>
              <a:t>m = 4.49 kg for the blade assembly.</a:t>
            </a:r>
            <a:endParaRPr/>
          </a:p>
          <a:p>
            <a:pPr indent="0" lvl="0" marL="0" rtl="0" algn="l">
              <a:spcBef>
                <a:spcPts val="1200"/>
              </a:spcBef>
              <a:spcAft>
                <a:spcPts val="0"/>
              </a:spcAft>
              <a:buNone/>
            </a:pPr>
            <a:r>
              <a:rPr lang="en"/>
              <a:t>Blade radius of 0.2 m.</a:t>
            </a:r>
            <a:endParaRPr/>
          </a:p>
          <a:p>
            <a:pPr indent="0" lvl="0" marL="0" rtl="0" algn="l">
              <a:spcBef>
                <a:spcPts val="1200"/>
              </a:spcBef>
              <a:spcAft>
                <a:spcPts val="1200"/>
              </a:spcAft>
              <a:buNone/>
            </a:pPr>
            <a:r>
              <a:rPr lang="en"/>
              <a:t>One blade of a 30 blade disk.</a:t>
            </a:r>
            <a:endParaRPr/>
          </a:p>
        </p:txBody>
      </p:sp>
      <p:pic>
        <p:nvPicPr>
          <p:cNvPr id="101" name="Google Shape;101;p19" title="geometry_0.png"/>
          <p:cNvPicPr preferRelativeResize="0"/>
          <p:nvPr/>
        </p:nvPicPr>
        <p:blipFill rotWithShape="1">
          <a:blip r:embed="rId3">
            <a:alphaModFix/>
          </a:blip>
          <a:srcRect b="16422" l="22910" r="25411" t="13006"/>
          <a:stretch/>
        </p:blipFill>
        <p:spPr>
          <a:xfrm>
            <a:off x="4955125" y="1263350"/>
            <a:ext cx="3831374" cy="2897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CMSX-4 Material Properties</a:t>
            </a:r>
            <a:endParaRPr/>
          </a:p>
        </p:txBody>
      </p:sp>
      <p:graphicFrame>
        <p:nvGraphicFramePr>
          <p:cNvPr id="107" name="Google Shape;107;p20"/>
          <p:cNvGraphicFramePr/>
          <p:nvPr/>
        </p:nvGraphicFramePr>
        <p:xfrm>
          <a:off x="260250" y="1631625"/>
          <a:ext cx="3000000" cy="3000000"/>
        </p:xfrm>
        <a:graphic>
          <a:graphicData uri="http://schemas.openxmlformats.org/drawingml/2006/table">
            <a:tbl>
              <a:tblPr>
                <a:noFill/>
                <a:tableStyleId>{B2018A50-BC40-4B90-924C-4E4F996FFBB8}</a:tableStyleId>
              </a:tblPr>
              <a:tblGrid>
                <a:gridCol w="2155875"/>
                <a:gridCol w="2155875"/>
                <a:gridCol w="2155875"/>
                <a:gridCol w="2155875"/>
              </a:tblGrid>
              <a:tr h="737800">
                <a:tc>
                  <a:txBody>
                    <a:bodyPr/>
                    <a:lstStyle/>
                    <a:p>
                      <a:pPr indent="0" lvl="0" marL="0" rtl="0" algn="l">
                        <a:lnSpc>
                          <a:spcPct val="115000"/>
                        </a:lnSpc>
                        <a:spcBef>
                          <a:spcPts val="0"/>
                        </a:spcBef>
                        <a:spcAft>
                          <a:spcPts val="0"/>
                        </a:spcAft>
                        <a:buNone/>
                      </a:pPr>
                      <a:r>
                        <a:rPr lang="en" sz="1700"/>
                        <a:t>Temperature (°C)</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700"/>
                        <a:t>Thermal Expansion α (1/K)</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700"/>
                        <a:t>Thermal Conductivity (W/m·K)</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700"/>
                        <a:t>Specific Heat (J/kg·K)</a:t>
                      </a:r>
                      <a:endParaRPr sz="1700"/>
                    </a:p>
                  </a:txBody>
                  <a:tcPr marT="19050" marB="19050" marR="91425" marL="91425" anchor="b">
                    <a:lnL cap="flat" cmpd="sng" w="6100">
                      <a:solidFill>
                        <a:srgbClr val="CCCCCC"/>
                      </a:solidFill>
                      <a:prstDash val="solid"/>
                      <a:round/>
                      <a:headEnd len="sm" w="sm" type="none"/>
                      <a:tailEnd len="sm" w="sm" type="none"/>
                    </a:lnL>
                    <a:lnR cap="flat" cmpd="sng" w="6100">
                      <a:solidFill>
                        <a:srgbClr val="000000"/>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r>
              <a:tr h="472375">
                <a:tc>
                  <a:txBody>
                    <a:bodyPr/>
                    <a:lstStyle/>
                    <a:p>
                      <a:pPr indent="0" lvl="0" marL="0" rtl="0" algn="r">
                        <a:lnSpc>
                          <a:spcPct val="115000"/>
                        </a:lnSpc>
                        <a:spcBef>
                          <a:spcPts val="0"/>
                        </a:spcBef>
                        <a:spcAft>
                          <a:spcPts val="0"/>
                        </a:spcAft>
                        <a:buNone/>
                      </a:pPr>
                      <a:r>
                        <a:rPr lang="en" sz="1700"/>
                        <a:t>20</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1.25E-05</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9.5</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435</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r>
              <a:tr h="472375">
                <a:tc>
                  <a:txBody>
                    <a:bodyPr/>
                    <a:lstStyle/>
                    <a:p>
                      <a:pPr indent="0" lvl="0" marL="0" rtl="0" algn="r">
                        <a:lnSpc>
                          <a:spcPct val="115000"/>
                        </a:lnSpc>
                        <a:spcBef>
                          <a:spcPts val="0"/>
                        </a:spcBef>
                        <a:spcAft>
                          <a:spcPts val="0"/>
                        </a:spcAft>
                        <a:buNone/>
                      </a:pPr>
                      <a:r>
                        <a:rPr lang="en" sz="1700"/>
                        <a:t>500</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1.38E-05</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14</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520</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r>
              <a:tr h="472375">
                <a:tc>
                  <a:txBody>
                    <a:bodyPr/>
                    <a:lstStyle/>
                    <a:p>
                      <a:pPr indent="0" lvl="0" marL="0" rtl="0" algn="r">
                        <a:lnSpc>
                          <a:spcPct val="115000"/>
                        </a:lnSpc>
                        <a:spcBef>
                          <a:spcPts val="0"/>
                        </a:spcBef>
                        <a:spcAft>
                          <a:spcPts val="0"/>
                        </a:spcAft>
                        <a:buNone/>
                      </a:pPr>
                      <a:r>
                        <a:rPr lang="en" sz="1700"/>
                        <a:t>900</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1.55E-05</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18</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620</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r>
              <a:tr h="472375">
                <a:tc>
                  <a:txBody>
                    <a:bodyPr/>
                    <a:lstStyle/>
                    <a:p>
                      <a:pPr indent="0" lvl="0" marL="0" rtl="0" algn="r">
                        <a:lnSpc>
                          <a:spcPct val="115000"/>
                        </a:lnSpc>
                        <a:spcBef>
                          <a:spcPts val="0"/>
                        </a:spcBef>
                        <a:spcAft>
                          <a:spcPts val="0"/>
                        </a:spcAft>
                        <a:buNone/>
                      </a:pPr>
                      <a:r>
                        <a:rPr lang="en" sz="1700"/>
                        <a:t>1100</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1.65E-05</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22</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700"/>
                        <a:t>680</a:t>
                      </a:r>
                      <a:endParaRPr sz="1700"/>
                    </a:p>
                  </a:txBody>
                  <a:tcPr marT="19050" marB="19050" marR="28575" marL="28575" anchor="b">
                    <a:lnL cap="flat" cmpd="sng" w="6100">
                      <a:solidFill>
                        <a:srgbClr val="CCCCCC"/>
                      </a:solidFill>
                      <a:prstDash val="solid"/>
                      <a:round/>
                      <a:headEnd len="sm" w="sm" type="none"/>
                      <a:tailEnd len="sm" w="sm" type="none"/>
                    </a:lnL>
                    <a:lnR cap="flat" cmpd="sng" w="6100">
                      <a:solidFill>
                        <a:srgbClr val="CCCCCC"/>
                      </a:solidFill>
                      <a:prstDash val="solid"/>
                      <a:round/>
                      <a:headEnd len="sm" w="sm" type="none"/>
                      <a:tailEnd len="sm" w="sm" type="none"/>
                    </a:lnR>
                    <a:lnT cap="flat" cmpd="sng" w="6100">
                      <a:solidFill>
                        <a:srgbClr val="CCCCCC"/>
                      </a:solidFill>
                      <a:prstDash val="solid"/>
                      <a:round/>
                      <a:headEnd len="sm" w="sm" type="none"/>
                      <a:tailEnd len="sm" w="sm" type="none"/>
                    </a:lnT>
                    <a:lnB cap="flat" cmpd="sng" w="6100">
                      <a:solidFill>
                        <a:srgbClr val="CCCCCC"/>
                      </a:solidFill>
                      <a:prstDash val="solid"/>
                      <a:round/>
                      <a:headEnd len="sm" w="sm" type="none"/>
                      <a:tailEnd len="sm" w="sm" type="none"/>
                    </a:lnB>
                  </a:tcPr>
                </a:tc>
              </a:tr>
            </a:tbl>
          </a:graphicData>
        </a:graphic>
      </p:graphicFrame>
      <p:sp>
        <p:nvSpPr>
          <p:cNvPr id="108" name="Google Shape;108;p20"/>
          <p:cNvSpPr txBox="1"/>
          <p:nvPr/>
        </p:nvSpPr>
        <p:spPr>
          <a:xfrm>
            <a:off x="260250" y="4458375"/>
            <a:ext cx="2726700" cy="5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Density: 8700 kg/m^3</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Anisotropic, temperature dependent material properties</a:t>
            </a:r>
            <a:endParaRPr/>
          </a:p>
        </p:txBody>
      </p:sp>
      <p:pic>
        <p:nvPicPr>
          <p:cNvPr id="114" name="Google Shape;114;p21"/>
          <p:cNvPicPr preferRelativeResize="0"/>
          <p:nvPr/>
        </p:nvPicPr>
        <p:blipFill>
          <a:blip r:embed="rId3">
            <a:alphaModFix/>
          </a:blip>
          <a:stretch>
            <a:fillRect/>
          </a:stretch>
        </p:blipFill>
        <p:spPr>
          <a:xfrm>
            <a:off x="1519812" y="1017725"/>
            <a:ext cx="6104374" cy="3790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